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808" r:id="rId3"/>
    <p:sldId id="771" r:id="rId4"/>
    <p:sldId id="769" r:id="rId5"/>
    <p:sldId id="794" r:id="rId6"/>
    <p:sldId id="750" r:id="rId7"/>
    <p:sldId id="793" r:id="rId8"/>
    <p:sldId id="805" r:id="rId9"/>
    <p:sldId id="671" r:id="rId10"/>
  </p:sldIdLst>
  <p:sldSz cx="10167938" cy="571976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A6A6A6"/>
    <a:srgbClr val="D18131"/>
    <a:srgbClr val="44B8E0"/>
    <a:srgbClr val="C7C7C7"/>
    <a:srgbClr val="717171"/>
    <a:srgbClr val="E70000"/>
    <a:srgbClr val="E93A3A"/>
    <a:srgbClr val="BFBFBF"/>
    <a:srgbClr val="FFE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92" autoAdjust="0"/>
    <p:restoredTop sz="95244" autoAdjust="0"/>
  </p:normalViewPr>
  <p:slideViewPr>
    <p:cSldViewPr snapToGrid="0" showGuides="1">
      <p:cViewPr varScale="1">
        <p:scale>
          <a:sx n="104" d="100"/>
          <a:sy n="104" d="100"/>
        </p:scale>
        <p:origin x="-690" y="-96"/>
      </p:cViewPr>
      <p:guideLst>
        <p:guide orient="horz" pos="1276"/>
        <p:guide pos="10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B9477-81C8-43A4-B6ED-F8289BE0D6EB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3280A-2676-4AF3-B2BA-7A0B1B5BF8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69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3280A-2676-4AF3-B2BA-7A0B1B5BF81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3280A-2676-4AF3-B2BA-7A0B1B5BF81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3280A-2676-4AF3-B2BA-7A0B1B5BF81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图片包含 户外, 水, 地面, 雪花&#10;&#10;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0237812" cy="575876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50" t="41046" b="8785"/>
          <a:stretch>
            <a:fillRect/>
          </a:stretch>
        </p:blipFill>
        <p:spPr>
          <a:xfrm>
            <a:off x="7356597" y="4106557"/>
            <a:ext cx="2943371" cy="224735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0" y="616204"/>
            <a:ext cx="4490676" cy="2361948"/>
          </a:xfrm>
          <a:prstGeom prst="rect">
            <a:avLst/>
          </a:prstGeom>
        </p:spPr>
      </p:pic>
      <p:grpSp>
        <p:nvGrpSpPr>
          <p:cNvPr id="21" name="组合 20"/>
          <p:cNvGrpSpPr/>
          <p:nvPr userDrawn="1"/>
        </p:nvGrpSpPr>
        <p:grpSpPr>
          <a:xfrm>
            <a:off x="-172223" y="4831460"/>
            <a:ext cx="10013991" cy="1282913"/>
            <a:chOff x="105000" y="5330695"/>
            <a:chExt cx="13285833" cy="1527305"/>
          </a:xfrm>
        </p:grpSpPr>
        <p:pic>
          <p:nvPicPr>
            <p:cNvPr id="22" name="图片 21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871146" y="5468031"/>
              <a:ext cx="6449707" cy="1389969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05000" y="5330695"/>
              <a:ext cx="6449707" cy="1389969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941126" y="5468031"/>
              <a:ext cx="6449707" cy="1389969"/>
            </a:xfrm>
            <a:prstGeom prst="rect">
              <a:avLst/>
            </a:prstGeom>
          </p:spPr>
        </p:pic>
      </p:grpSp>
      <p:pic>
        <p:nvPicPr>
          <p:cNvPr id="25" name="图片 24" descr="图片包含 雨伞, 配件&#10;&#10;描述已自动生成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417657" cy="2002420"/>
          </a:xfrm>
          <a:prstGeom prst="rect">
            <a:avLst/>
          </a:prstGeom>
        </p:spPr>
      </p:pic>
      <p:pic>
        <p:nvPicPr>
          <p:cNvPr id="26" name="图片 25" descr="图片包含 红色&#10;&#10;描述已自动生成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6" t="55324" r="10201" b="21302"/>
          <a:stretch>
            <a:fillRect/>
          </a:stretch>
        </p:blipFill>
        <p:spPr>
          <a:xfrm>
            <a:off x="0" y="5182840"/>
            <a:ext cx="10378018" cy="1171068"/>
          </a:xfrm>
          <a:prstGeom prst="rect">
            <a:avLst/>
          </a:prstGeom>
        </p:spPr>
      </p:pic>
      <p:grpSp>
        <p:nvGrpSpPr>
          <p:cNvPr id="31" name="组合 30"/>
          <p:cNvGrpSpPr/>
          <p:nvPr userDrawn="1"/>
        </p:nvGrpSpPr>
        <p:grpSpPr>
          <a:xfrm>
            <a:off x="4323735" y="994119"/>
            <a:ext cx="1520467" cy="1521068"/>
            <a:chOff x="3737095" y="556320"/>
            <a:chExt cx="1705194" cy="1705868"/>
          </a:xfrm>
        </p:grpSpPr>
        <p:sp>
          <p:nvSpPr>
            <p:cNvPr id="32" name="Oval 60"/>
            <p:cNvSpPr>
              <a:spLocks noChangeAspect="1"/>
            </p:cNvSpPr>
            <p:nvPr/>
          </p:nvSpPr>
          <p:spPr>
            <a:xfrm>
              <a:off x="3737095" y="556320"/>
              <a:ext cx="1705194" cy="1705868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65" dirty="0">
                <a:solidFill>
                  <a:prstClr val="white"/>
                </a:solidFill>
              </a:endParaRPr>
            </a:p>
          </p:txBody>
        </p:sp>
        <p:sp>
          <p:nvSpPr>
            <p:cNvPr id="33" name="圆角矩形 29"/>
            <p:cNvSpPr/>
            <p:nvPr/>
          </p:nvSpPr>
          <p:spPr>
            <a:xfrm>
              <a:off x="3850589" y="670051"/>
              <a:ext cx="1478207" cy="147840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ysClr val="window" lastClr="FFFFFF"/>
                </a:gs>
                <a:gs pos="0">
                  <a:srgbClr val="B8BBBC"/>
                </a:gs>
              </a:gsLst>
              <a:lin ang="54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/>
                <a:cs typeface="+mn-cs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78903" y="1143643"/>
            <a:ext cx="1224124" cy="1226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6430" y="304524"/>
            <a:ext cx="2192462" cy="484723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9046" y="304524"/>
            <a:ext cx="6450286" cy="484723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3531" y="1693546"/>
            <a:ext cx="10191946" cy="1510665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 descr="桌签领导-0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46984" y="252095"/>
            <a:ext cx="1333130" cy="170180"/>
          </a:xfrm>
          <a:prstGeom prst="rect">
            <a:avLst/>
          </a:prstGeom>
        </p:spPr>
      </p:pic>
      <p:cxnSp>
        <p:nvCxnSpPr>
          <p:cNvPr id="9" name="直接连接符 8"/>
          <p:cNvCxnSpPr/>
          <p:nvPr userDrawn="1"/>
        </p:nvCxnSpPr>
        <p:spPr>
          <a:xfrm flipV="1">
            <a:off x="11298" y="1344931"/>
            <a:ext cx="3256565" cy="4445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 userDrawn="1"/>
        </p:nvSpPr>
        <p:spPr>
          <a:xfrm flipV="1">
            <a:off x="2976947" y="1306830"/>
            <a:ext cx="391889" cy="76200"/>
          </a:xfrm>
          <a:prstGeom prst="rect">
            <a:avLst/>
          </a:prstGeom>
          <a:solidFill>
            <a:srgbClr val="F0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12" name="直接连接符 11"/>
          <p:cNvCxnSpPr/>
          <p:nvPr userDrawn="1"/>
        </p:nvCxnSpPr>
        <p:spPr>
          <a:xfrm flipV="1">
            <a:off x="6931850" y="3376931"/>
            <a:ext cx="3256565" cy="4445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 userDrawn="1"/>
        </p:nvSpPr>
        <p:spPr>
          <a:xfrm flipV="1">
            <a:off x="6539962" y="3340735"/>
            <a:ext cx="391889" cy="76200"/>
          </a:xfrm>
          <a:prstGeom prst="rect">
            <a:avLst/>
          </a:prstGeom>
          <a:solidFill>
            <a:srgbClr val="F0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-159580" y="3056890"/>
            <a:ext cx="10485686" cy="0"/>
          </a:xfrm>
          <a:prstGeom prst="line">
            <a:avLst/>
          </a:prstGeom>
          <a:ln w="285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 descr="城市灰-02"/>
          <p:cNvPicPr>
            <a:picLocks noChangeAspect="1"/>
          </p:cNvPicPr>
          <p:nvPr userDrawn="1"/>
        </p:nvPicPr>
        <p:blipFill rotWithShape="1">
          <a:blip r:embed="rId3"/>
          <a:srcRect l="67013" r="7498"/>
          <a:stretch>
            <a:fillRect/>
          </a:stretch>
        </p:blipFill>
        <p:spPr>
          <a:xfrm>
            <a:off x="-10818" y="3645536"/>
            <a:ext cx="10157122" cy="20745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7519" y="1727200"/>
            <a:ext cx="8769847" cy="1137879"/>
          </a:xfrm>
        </p:spPr>
        <p:txBody>
          <a:bodyPr anchor="b">
            <a:normAutofit/>
          </a:bodyPr>
          <a:lstStyle>
            <a:lvl1pPr marL="0" algn="ctr" defTabSz="914400" rtl="0" eaLnBrk="1" latinLnBrk="0" hangingPunct="1">
              <a:defRPr lang="zh-CN" altLang="en-US" sz="4400" kern="1200" dirty="0">
                <a:solidFill>
                  <a:schemeClr val="bg1"/>
                </a:solidFill>
                <a:latin typeface="方正兰亭中黑_GBK" panose="02000000000000000000" charset="-122"/>
                <a:ea typeface="方正兰亭中黑_GBK" panose="02000000000000000000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1363669" y="232776"/>
            <a:ext cx="2549696" cy="400443"/>
          </a:xfrm>
          <a:prstGeom prst="rect">
            <a:avLst/>
          </a:prstGeom>
          <a:noFill/>
        </p:spPr>
        <p:txBody>
          <a:bodyPr vert="horz" lIns="76260" tIns="38130" rIns="76260" bIns="38130" rtlCol="0" anchor="ctr">
            <a:normAutofit/>
          </a:bodyPr>
          <a:lstStyle>
            <a:lvl1pPr defTabSz="913765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accent1">
                    <a:lumMod val="50000"/>
                  </a:schemeClr>
                </a:solidFill>
                <a:cs typeface="+mn-ea"/>
              </a:defRPr>
            </a:lvl1pPr>
          </a:lstStyle>
          <a:p>
            <a:r>
              <a:rPr lang="zh-CN" altLang="en-US" sz="2335" dirty="0">
                <a:solidFill>
                  <a:schemeClr val="tx1">
                    <a:lumMod val="50000"/>
                  </a:schemeClr>
                </a:solidFill>
              </a:rPr>
              <a:t>单击此处添加标题</a:t>
            </a:r>
          </a:p>
        </p:txBody>
      </p:sp>
      <p:sp>
        <p:nvSpPr>
          <p:cNvPr id="2" name="矩形 1"/>
          <p:cNvSpPr/>
          <p:nvPr userDrawn="1"/>
        </p:nvSpPr>
        <p:spPr>
          <a:xfrm>
            <a:off x="-26479" y="233028"/>
            <a:ext cx="1390148" cy="337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户外, 水, 地面, 雪花&#10;&#10;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0237812" cy="57587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89820" y="132757"/>
            <a:ext cx="723163" cy="7245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0" y="656844"/>
            <a:ext cx="4490676" cy="23619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5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51" t="41046" r="606" b="22071"/>
          <a:stretch>
            <a:fillRect/>
          </a:stretch>
        </p:blipFill>
        <p:spPr>
          <a:xfrm>
            <a:off x="7356597" y="4106557"/>
            <a:ext cx="2881215" cy="1652213"/>
          </a:xfrm>
          <a:prstGeom prst="rect">
            <a:avLst/>
          </a:prstGeom>
        </p:spPr>
      </p:pic>
      <p:cxnSp>
        <p:nvCxnSpPr>
          <p:cNvPr id="4" name="直接连接符 3"/>
          <p:cNvCxnSpPr>
            <a:endCxn id="5" idx="3"/>
          </p:cNvCxnSpPr>
          <p:nvPr userDrawn="1"/>
        </p:nvCxnSpPr>
        <p:spPr>
          <a:xfrm>
            <a:off x="415897" y="857303"/>
            <a:ext cx="2952939" cy="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 userDrawn="1"/>
        </p:nvSpPr>
        <p:spPr>
          <a:xfrm flipV="1">
            <a:off x="2976947" y="819203"/>
            <a:ext cx="391889" cy="76200"/>
          </a:xfrm>
          <a:prstGeom prst="rect">
            <a:avLst/>
          </a:prstGeom>
          <a:solidFill>
            <a:srgbClr val="E7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0818" y="245882"/>
            <a:ext cx="352031" cy="611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图片包含 户外, 水, 地面, 雪花&#10;&#10;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0237812" cy="575876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51" t="41046" r="606" b="22071"/>
          <a:stretch>
            <a:fillRect/>
          </a:stretch>
        </p:blipFill>
        <p:spPr>
          <a:xfrm>
            <a:off x="7356597" y="4106557"/>
            <a:ext cx="2881215" cy="165221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0" y="616204"/>
            <a:ext cx="4490676" cy="2361948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-10818" y="1"/>
            <a:ext cx="10248630" cy="5796862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>
            <a:endCxn id="9" idx="3"/>
          </p:cNvCxnSpPr>
          <p:nvPr userDrawn="1"/>
        </p:nvCxnSpPr>
        <p:spPr>
          <a:xfrm>
            <a:off x="415897" y="881037"/>
            <a:ext cx="2952939" cy="0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 userDrawn="1"/>
        </p:nvSpPr>
        <p:spPr>
          <a:xfrm flipV="1">
            <a:off x="2976947" y="842937"/>
            <a:ext cx="391889" cy="76200"/>
          </a:xfrm>
          <a:prstGeom prst="rect">
            <a:avLst/>
          </a:prstGeom>
          <a:solidFill>
            <a:srgbClr val="E7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0818" y="245882"/>
            <a:ext cx="352031" cy="611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89820" y="132757"/>
            <a:ext cx="723163" cy="724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50" y="1425970"/>
            <a:ext cx="8769847" cy="2379262"/>
          </a:xfrm>
        </p:spPr>
        <p:txBody>
          <a:bodyPr anchor="b"/>
          <a:lstStyle>
            <a:lvl1pPr>
              <a:defRPr sz="500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50" y="3827740"/>
            <a:ext cx="8769847" cy="1251198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1000" indent="0">
              <a:buNone/>
              <a:defRPr sz="1670">
                <a:solidFill>
                  <a:schemeClr val="tx1">
                    <a:tint val="75000"/>
                  </a:schemeClr>
                </a:solidFill>
              </a:defRPr>
            </a:lvl2pPr>
            <a:lvl3pPr marL="7626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363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4pPr>
            <a:lvl5pPr marL="152527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5pPr>
            <a:lvl6pPr marL="190627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6pPr>
            <a:lvl7pPr marL="228790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7pPr>
            <a:lvl8pPr marL="266890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8pPr>
            <a:lvl9pPr marL="305054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046" y="1522622"/>
            <a:ext cx="4321374" cy="36291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18" y="1522622"/>
            <a:ext cx="4321374" cy="36291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0370" y="304525"/>
            <a:ext cx="8769847" cy="11055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0371" y="1402137"/>
            <a:ext cx="4301514" cy="68716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3635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270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8905" indent="0">
              <a:buNone/>
              <a:defRPr sz="1335" b="1"/>
            </a:lvl8pPr>
            <a:lvl9pPr marL="3050540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0371" y="2089302"/>
            <a:ext cx="4301514" cy="307304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19" y="1402137"/>
            <a:ext cx="4322698" cy="68716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3635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270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8905" indent="0">
              <a:buNone/>
              <a:defRPr sz="1335" b="1"/>
            </a:lvl8pPr>
            <a:lvl9pPr marL="3050540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19" y="2089302"/>
            <a:ext cx="4322698" cy="307304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3935"/>
            <a:ext cx="10167938" cy="13262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 descr="图片包含 户外, 水, 地面, 雪花&#10;&#10;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10237812" cy="575876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51" t="41046" r="606" b="22071"/>
          <a:stretch>
            <a:fillRect/>
          </a:stretch>
        </p:blipFill>
        <p:spPr>
          <a:xfrm>
            <a:off x="7356597" y="4106557"/>
            <a:ext cx="2881215" cy="165221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0" y="616204"/>
            <a:ext cx="4490676" cy="2361948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-10818" y="1"/>
            <a:ext cx="10248630" cy="5796862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0371" y="381318"/>
            <a:ext cx="3279424" cy="1334611"/>
          </a:xfrm>
        </p:spPr>
        <p:txBody>
          <a:bodyPr anchor="b"/>
          <a:lstStyle>
            <a:lvl1pPr>
              <a:defRPr sz="267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2698" y="823540"/>
            <a:ext cx="5147519" cy="4064739"/>
          </a:xfrm>
        </p:spPr>
        <p:txBody>
          <a:bodyPr/>
          <a:lstStyle>
            <a:lvl1pPr>
              <a:defRPr sz="2670"/>
            </a:lvl1pPr>
            <a:lvl2pPr>
              <a:defRPr sz="2335"/>
            </a:lvl2pPr>
            <a:lvl3pPr>
              <a:defRPr sz="2000"/>
            </a:lvl3pPr>
            <a:lvl4pPr>
              <a:defRPr sz="1670"/>
            </a:lvl4pPr>
            <a:lvl5pPr>
              <a:defRPr sz="1670"/>
            </a:lvl5pPr>
            <a:lvl6pPr>
              <a:defRPr sz="1670"/>
            </a:lvl6pPr>
            <a:lvl7pPr>
              <a:defRPr sz="1670"/>
            </a:lvl7pPr>
            <a:lvl8pPr>
              <a:defRPr sz="1670"/>
            </a:lvl8pPr>
            <a:lvl9pPr>
              <a:defRPr sz="167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0371" y="1715929"/>
            <a:ext cx="3279424" cy="3178971"/>
          </a:xfrm>
        </p:spPr>
        <p:txBody>
          <a:bodyPr/>
          <a:lstStyle>
            <a:lvl1pPr marL="0" indent="0">
              <a:buNone/>
              <a:defRPr sz="1335"/>
            </a:lvl1pPr>
            <a:lvl2pPr marL="381000" indent="0">
              <a:buNone/>
              <a:defRPr sz="1170"/>
            </a:lvl2pPr>
            <a:lvl3pPr marL="762635" indent="0">
              <a:buNone/>
              <a:defRPr sz="1000"/>
            </a:lvl3pPr>
            <a:lvl4pPr marL="1143635" indent="0">
              <a:buNone/>
              <a:defRPr sz="835"/>
            </a:lvl4pPr>
            <a:lvl5pPr marL="1525270" indent="0">
              <a:buNone/>
              <a:defRPr sz="835"/>
            </a:lvl5pPr>
            <a:lvl6pPr marL="1906270" indent="0">
              <a:buNone/>
              <a:defRPr sz="835"/>
            </a:lvl6pPr>
            <a:lvl7pPr marL="2287905" indent="0">
              <a:buNone/>
              <a:defRPr sz="835"/>
            </a:lvl7pPr>
            <a:lvl8pPr marL="2668905" indent="0">
              <a:buNone/>
              <a:defRPr sz="835"/>
            </a:lvl8pPr>
            <a:lvl9pPr marL="3050540" indent="0">
              <a:buNone/>
              <a:defRPr sz="8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0371" y="381318"/>
            <a:ext cx="3279424" cy="1334611"/>
          </a:xfrm>
        </p:spPr>
        <p:txBody>
          <a:bodyPr anchor="b"/>
          <a:lstStyle>
            <a:lvl1pPr>
              <a:defRPr sz="267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22698" y="823540"/>
            <a:ext cx="5147519" cy="4064739"/>
          </a:xfrm>
        </p:spPr>
        <p:txBody>
          <a:bodyPr anchor="t"/>
          <a:lstStyle>
            <a:lvl1pPr marL="0" indent="0">
              <a:buNone/>
              <a:defRPr sz="2670"/>
            </a:lvl1pPr>
            <a:lvl2pPr marL="381000" indent="0">
              <a:buNone/>
              <a:defRPr sz="2335"/>
            </a:lvl2pPr>
            <a:lvl3pPr marL="762635" indent="0">
              <a:buNone/>
              <a:defRPr sz="2000"/>
            </a:lvl3pPr>
            <a:lvl4pPr marL="1143635" indent="0">
              <a:buNone/>
              <a:defRPr sz="1670"/>
            </a:lvl4pPr>
            <a:lvl5pPr marL="1525270" indent="0">
              <a:buNone/>
              <a:defRPr sz="1670"/>
            </a:lvl5pPr>
            <a:lvl6pPr marL="1906270" indent="0">
              <a:buNone/>
              <a:defRPr sz="1670"/>
            </a:lvl6pPr>
            <a:lvl7pPr marL="2287905" indent="0">
              <a:buNone/>
              <a:defRPr sz="1670"/>
            </a:lvl7pPr>
            <a:lvl8pPr marL="2668905" indent="0">
              <a:buNone/>
              <a:defRPr sz="1670"/>
            </a:lvl8pPr>
            <a:lvl9pPr marL="3050540" indent="0">
              <a:buNone/>
              <a:defRPr sz="167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0371" y="1715929"/>
            <a:ext cx="3279424" cy="3178971"/>
          </a:xfrm>
        </p:spPr>
        <p:txBody>
          <a:bodyPr/>
          <a:lstStyle>
            <a:lvl1pPr marL="0" indent="0">
              <a:buNone/>
              <a:defRPr sz="1335"/>
            </a:lvl1pPr>
            <a:lvl2pPr marL="381000" indent="0">
              <a:buNone/>
              <a:defRPr sz="1170"/>
            </a:lvl2pPr>
            <a:lvl3pPr marL="762635" indent="0">
              <a:buNone/>
              <a:defRPr sz="1000"/>
            </a:lvl3pPr>
            <a:lvl4pPr marL="1143635" indent="0">
              <a:buNone/>
              <a:defRPr sz="835"/>
            </a:lvl4pPr>
            <a:lvl5pPr marL="1525270" indent="0">
              <a:buNone/>
              <a:defRPr sz="835"/>
            </a:lvl5pPr>
            <a:lvl6pPr marL="1906270" indent="0">
              <a:buNone/>
              <a:defRPr sz="835"/>
            </a:lvl6pPr>
            <a:lvl7pPr marL="2287905" indent="0">
              <a:buNone/>
              <a:defRPr sz="835"/>
            </a:lvl7pPr>
            <a:lvl8pPr marL="2668905" indent="0">
              <a:buNone/>
              <a:defRPr sz="835"/>
            </a:lvl8pPr>
            <a:lvl9pPr marL="3050540" indent="0">
              <a:buNone/>
              <a:defRPr sz="8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9046" y="304525"/>
            <a:ext cx="8769847" cy="1105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046" y="1522622"/>
            <a:ext cx="8769847" cy="3629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9046" y="5301374"/>
            <a:ext cx="2287786" cy="304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CD4BF-662E-47EA-B36F-9B65C649CD94}" type="datetimeFigureOut">
              <a:rPr lang="zh-CN" altLang="en-US" smtClean="0"/>
              <a:pPr/>
              <a:t>2020-5-13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8130" y="5301374"/>
            <a:ext cx="3431679" cy="304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81106" y="5301374"/>
            <a:ext cx="2287786" cy="304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7F35D-BDB9-47FD-B5B1-52447B98B3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762000" rtl="0" eaLnBrk="1" latinLnBrk="0" hangingPunct="1">
        <a:lnSpc>
          <a:spcPct val="90000"/>
        </a:lnSpc>
        <a:spcBef>
          <a:spcPct val="0"/>
        </a:spcBef>
        <a:buNone/>
        <a:defRPr sz="36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500" indent="-190500" algn="l" defTabSz="762000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sz="2335" kern="1200">
          <a:solidFill>
            <a:schemeClr val="tx1"/>
          </a:solidFill>
          <a:latin typeface="+mn-lt"/>
          <a:ea typeface="+mn-ea"/>
          <a:cs typeface="+mn-cs"/>
        </a:defRPr>
      </a:lvl1pPr>
      <a:lvl2pPr marL="572135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3135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70" kern="1200">
          <a:solidFill>
            <a:schemeClr val="tx1"/>
          </a:solidFill>
          <a:latin typeface="+mn-lt"/>
          <a:ea typeface="+mn-ea"/>
          <a:cs typeface="+mn-cs"/>
        </a:defRPr>
      </a:lvl3pPr>
      <a:lvl4pPr marL="1334770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5770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7405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8405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60040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040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635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635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527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627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7905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8905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5054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23365" y="2510155"/>
            <a:ext cx="7120890" cy="3524250"/>
          </a:xfrm>
        </p:spPr>
        <p:txBody>
          <a:bodyPr>
            <a:noAutofit/>
          </a:bodyPr>
          <a:lstStyle/>
          <a:p>
            <a:pPr algn="ctr" fontAlgn="auto">
              <a:lnSpc>
                <a:spcPts val="1600"/>
              </a:lnSpc>
            </a:pPr>
            <a:r>
              <a:rPr lang="zh-CN" altLang="zh-CN" sz="32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微软雅黑" panose="020B0503020204020204" charset="-122"/>
                <a:ea typeface="微软雅黑" panose="020B0503020204020204" charset="-122"/>
              </a:rPr>
              <a:t>广东工会</a:t>
            </a:r>
            <a:r>
              <a:rPr lang="zh-CN" altLang="zh-CN" sz="3200" b="1" dirty="0">
                <a:gradFill>
                  <a:gsLst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</a:rPr>
              <a:t>会员</a:t>
            </a:r>
            <a:r>
              <a:rPr lang="zh-CN" altLang="zh-CN" sz="32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微软雅黑" panose="020B0503020204020204" charset="-122"/>
                <a:ea typeface="微软雅黑" panose="020B0503020204020204" charset="-122"/>
              </a:rPr>
              <a:t>实名制服务平台</a:t>
            </a:r>
            <a:r>
              <a:rPr lang="zh-CN" altLang="en-US" sz="32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zh-CN" altLang="en-US" sz="32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32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zh-CN" altLang="en-US" sz="32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zh-CN" sz="2400" dirty="0">
                <a:gradFill>
                  <a:gsLst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</a:gsLst>
                  <a:lin ang="5400000" scaled="0"/>
                </a:gra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/>
            </a:r>
            <a:br>
              <a:rPr lang="zh-CN" altLang="zh-CN" sz="2400" dirty="0">
                <a:gradFill>
                  <a:gsLst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</a:gsLst>
                  <a:lin ang="5400000" scaled="0"/>
                </a:gradFill>
                <a:latin typeface="楷体_GB2312" panose="02010609030101010101" charset="-122"/>
                <a:ea typeface="楷体_GB2312" panose="02010609030101010101" charset="-122"/>
                <a:sym typeface="+mn-ea"/>
              </a:rPr>
            </a:br>
            <a:r>
              <a:rPr lang="en-US" altLang="zh-CN" sz="2400" dirty="0">
                <a:gradFill>
                  <a:gsLst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</a:gsLst>
                  <a:lin ang="5400000" scaled="0"/>
                </a:gradFill>
                <a:latin typeface="楷体_GB2312" panose="02010609030101010101" charset="-122"/>
                <a:ea typeface="楷体_GB2312" panose="02010609030101010101" charset="-122"/>
                <a:sym typeface="+mn-ea"/>
              </a:rPr>
              <a:t> </a:t>
            </a:r>
            <a:r>
              <a:rPr lang="zh-CN" altLang="zh-CN" sz="2400" dirty="0">
                <a:gradFill>
                  <a:gsLst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</a:gsLst>
                  <a:lin ang="5400000" scaled="0"/>
                </a:gradFill>
                <a:latin typeface="楷体_GB2312" panose="02010609030101010101" charset="-122"/>
                <a:ea typeface="楷体_GB2312" panose="02010609030101010101" charset="-122"/>
              </a:rPr>
              <a:t/>
            </a:r>
            <a:br>
              <a:rPr lang="zh-CN" altLang="zh-CN" sz="2400" dirty="0">
                <a:gradFill>
                  <a:gsLst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</a:gsLst>
                  <a:lin ang="5400000" scaled="0"/>
                </a:gradFill>
                <a:latin typeface="楷体_GB2312" panose="02010609030101010101" charset="-122"/>
                <a:ea typeface="楷体_GB2312" panose="02010609030101010101" charset="-122"/>
              </a:rPr>
            </a:br>
            <a:r>
              <a:rPr lang="zh-CN" altLang="zh-CN" sz="2400" b="1" dirty="0">
                <a:gradFill>
                  <a:gsLst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</a:gsLst>
                  <a:lin ang="5400000" scaled="0"/>
                </a:gradFill>
                <a:latin typeface="楷体_GB2312" panose="02010609030101010101" charset="-122"/>
                <a:ea typeface="楷体_GB2312" panose="02010609030101010101" charset="-122"/>
                <a:sym typeface="微软雅黑" panose="020B0503020204020204" charset="-122"/>
              </a:rPr>
              <a:t/>
            </a:r>
            <a:br>
              <a:rPr lang="zh-CN" altLang="zh-CN" sz="2400" b="1" dirty="0">
                <a:gradFill>
                  <a:gsLst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0">
                      <a:srgbClr val="E30000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  <a:gs pos="100000">
                      <a:srgbClr val="760303"/>
                    </a:gs>
                  </a:gsLst>
                  <a:lin ang="5400000" scaled="0"/>
                </a:gradFill>
                <a:latin typeface="楷体_GB2312" panose="02010609030101010101" charset="-122"/>
                <a:ea typeface="楷体_GB2312" panose="02010609030101010101" charset="-122"/>
                <a:sym typeface="微软雅黑" panose="020B0503020204020204" charset="-122"/>
              </a:rPr>
            </a:br>
            <a:endParaRPr lang="zh-CN" altLang="en-US" sz="24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8"/>
          <p:cNvSpPr/>
          <p:nvPr/>
        </p:nvSpPr>
        <p:spPr>
          <a:xfrm>
            <a:off x="1574" y="1191"/>
            <a:ext cx="4057799" cy="5717382"/>
          </a:xfrm>
          <a:custGeom>
            <a:avLst/>
            <a:gdLst>
              <a:gd name="connsiteX0" fmla="*/ 0 w 5137382"/>
              <a:gd name="connsiteY0" fmla="*/ 0 h 7232652"/>
              <a:gd name="connsiteX1" fmla="*/ 3477047 w 5137382"/>
              <a:gd name="connsiteY1" fmla="*/ 0 h 7232652"/>
              <a:gd name="connsiteX2" fmla="*/ 3477047 w 5137382"/>
              <a:gd name="connsiteY2" fmla="*/ 2 h 7232652"/>
              <a:gd name="connsiteX3" fmla="*/ 5137382 w 5137382"/>
              <a:gd name="connsiteY3" fmla="*/ 2 h 7232652"/>
              <a:gd name="connsiteX4" fmla="*/ 4929314 w 5137382"/>
              <a:gd name="connsiteY4" fmla="*/ 155149 h 7232652"/>
              <a:gd name="connsiteX5" fmla="*/ 4747254 w 5137382"/>
              <a:gd name="connsiteY5" fmla="*/ 314081 h 7232652"/>
              <a:gd name="connsiteX6" fmla="*/ 4586474 w 5137382"/>
              <a:gd name="connsiteY6" fmla="*/ 475535 h 7232652"/>
              <a:gd name="connsiteX7" fmla="*/ 4444610 w 5137382"/>
              <a:gd name="connsiteY7" fmla="*/ 643296 h 7232652"/>
              <a:gd name="connsiteX8" fmla="*/ 4326389 w 5137382"/>
              <a:gd name="connsiteY8" fmla="*/ 814841 h 7232652"/>
              <a:gd name="connsiteX9" fmla="*/ 4222355 w 5137382"/>
              <a:gd name="connsiteY9" fmla="*/ 990171 h 7232652"/>
              <a:gd name="connsiteX10" fmla="*/ 4139601 w 5137382"/>
              <a:gd name="connsiteY10" fmla="*/ 1168023 h 7232652"/>
              <a:gd name="connsiteX11" fmla="*/ 4068669 w 5137382"/>
              <a:gd name="connsiteY11" fmla="*/ 1352182 h 7232652"/>
              <a:gd name="connsiteX12" fmla="*/ 4019016 w 5137382"/>
              <a:gd name="connsiteY12" fmla="*/ 1537602 h 7232652"/>
              <a:gd name="connsiteX13" fmla="*/ 3978821 w 5137382"/>
              <a:gd name="connsiteY13" fmla="*/ 1725545 h 7232652"/>
              <a:gd name="connsiteX14" fmla="*/ 3952812 w 5137382"/>
              <a:gd name="connsiteY14" fmla="*/ 1917272 h 7232652"/>
              <a:gd name="connsiteX15" fmla="*/ 3940990 w 5137382"/>
              <a:gd name="connsiteY15" fmla="*/ 2111522 h 7232652"/>
              <a:gd name="connsiteX16" fmla="*/ 3940990 w 5137382"/>
              <a:gd name="connsiteY16" fmla="*/ 2308294 h 7232652"/>
              <a:gd name="connsiteX17" fmla="*/ 3948084 w 5137382"/>
              <a:gd name="connsiteY17" fmla="*/ 2506328 h 7232652"/>
              <a:gd name="connsiteX18" fmla="*/ 3969363 w 5137382"/>
              <a:gd name="connsiteY18" fmla="*/ 2708146 h 7232652"/>
              <a:gd name="connsiteX19" fmla="*/ 3995372 w 5137382"/>
              <a:gd name="connsiteY19" fmla="*/ 2908703 h 7232652"/>
              <a:gd name="connsiteX20" fmla="*/ 4028474 w 5137382"/>
              <a:gd name="connsiteY20" fmla="*/ 3114305 h 7232652"/>
              <a:gd name="connsiteX21" fmla="*/ 4063940 w 5137382"/>
              <a:gd name="connsiteY21" fmla="*/ 3319907 h 7232652"/>
              <a:gd name="connsiteX22" fmla="*/ 4111228 w 5137382"/>
              <a:gd name="connsiteY22" fmla="*/ 3526770 h 7232652"/>
              <a:gd name="connsiteX23" fmla="*/ 4156152 w 5137382"/>
              <a:gd name="connsiteY23" fmla="*/ 3734895 h 7232652"/>
              <a:gd name="connsiteX24" fmla="*/ 4205804 w 5137382"/>
              <a:gd name="connsiteY24" fmla="*/ 3941758 h 7232652"/>
              <a:gd name="connsiteX25" fmla="*/ 4260186 w 5137382"/>
              <a:gd name="connsiteY25" fmla="*/ 4152405 h 7232652"/>
              <a:gd name="connsiteX26" fmla="*/ 4309838 w 5137382"/>
              <a:gd name="connsiteY26" fmla="*/ 4361792 h 7232652"/>
              <a:gd name="connsiteX27" fmla="*/ 4361855 w 5137382"/>
              <a:gd name="connsiteY27" fmla="*/ 4571178 h 7232652"/>
              <a:gd name="connsiteX28" fmla="*/ 4411508 w 5137382"/>
              <a:gd name="connsiteY28" fmla="*/ 4784348 h 7232652"/>
              <a:gd name="connsiteX29" fmla="*/ 4458796 w 5137382"/>
              <a:gd name="connsiteY29" fmla="*/ 4993734 h 7232652"/>
              <a:gd name="connsiteX30" fmla="*/ 4503720 w 5137382"/>
              <a:gd name="connsiteY30" fmla="*/ 5203120 h 7232652"/>
              <a:gd name="connsiteX31" fmla="*/ 4541550 w 5137382"/>
              <a:gd name="connsiteY31" fmla="*/ 5411245 h 7232652"/>
              <a:gd name="connsiteX32" fmla="*/ 4574652 w 5137382"/>
              <a:gd name="connsiteY32" fmla="*/ 5618108 h 7232652"/>
              <a:gd name="connsiteX33" fmla="*/ 4598296 w 5137382"/>
              <a:gd name="connsiteY33" fmla="*/ 5826233 h 7232652"/>
              <a:gd name="connsiteX34" fmla="*/ 4614847 w 5137382"/>
              <a:gd name="connsiteY34" fmla="*/ 6034358 h 7232652"/>
              <a:gd name="connsiteX35" fmla="*/ 4624305 w 5137382"/>
              <a:gd name="connsiteY35" fmla="*/ 6237437 h 7232652"/>
              <a:gd name="connsiteX36" fmla="*/ 4624305 w 5137382"/>
              <a:gd name="connsiteY36" fmla="*/ 6440516 h 7232652"/>
              <a:gd name="connsiteX37" fmla="*/ 4610118 w 5137382"/>
              <a:gd name="connsiteY37" fmla="*/ 6641073 h 7232652"/>
              <a:gd name="connsiteX38" fmla="*/ 4586474 w 5137382"/>
              <a:gd name="connsiteY38" fmla="*/ 6841630 h 7232652"/>
              <a:gd name="connsiteX39" fmla="*/ 4548644 w 5137382"/>
              <a:gd name="connsiteY39" fmla="*/ 7038402 h 7232652"/>
              <a:gd name="connsiteX40" fmla="*/ 4494262 w 5137382"/>
              <a:gd name="connsiteY40" fmla="*/ 7232652 h 7232652"/>
              <a:gd name="connsiteX41" fmla="*/ 3042515 w 5137382"/>
              <a:gd name="connsiteY41" fmla="*/ 7232652 h 7232652"/>
              <a:gd name="connsiteX42" fmla="*/ 3042515 w 5137382"/>
              <a:gd name="connsiteY42" fmla="*/ 7232650 h 7232652"/>
              <a:gd name="connsiteX43" fmla="*/ 0 w 5137382"/>
              <a:gd name="connsiteY43" fmla="*/ 7232650 h 72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137382" h="7232652">
                <a:moveTo>
                  <a:pt x="0" y="0"/>
                </a:moveTo>
                <a:lnTo>
                  <a:pt x="3477047" y="0"/>
                </a:lnTo>
                <a:lnTo>
                  <a:pt x="3477047" y="2"/>
                </a:lnTo>
                <a:lnTo>
                  <a:pt x="5137382" y="2"/>
                </a:lnTo>
                <a:lnTo>
                  <a:pt x="4929314" y="155149"/>
                </a:lnTo>
                <a:lnTo>
                  <a:pt x="4747254" y="314081"/>
                </a:lnTo>
                <a:lnTo>
                  <a:pt x="4586474" y="475535"/>
                </a:lnTo>
                <a:lnTo>
                  <a:pt x="4444610" y="643296"/>
                </a:lnTo>
                <a:lnTo>
                  <a:pt x="4326389" y="814841"/>
                </a:lnTo>
                <a:lnTo>
                  <a:pt x="4222355" y="990171"/>
                </a:lnTo>
                <a:lnTo>
                  <a:pt x="4139601" y="1168023"/>
                </a:lnTo>
                <a:lnTo>
                  <a:pt x="4068669" y="1352182"/>
                </a:lnTo>
                <a:lnTo>
                  <a:pt x="4019016" y="1537602"/>
                </a:lnTo>
                <a:lnTo>
                  <a:pt x="3978821" y="1725545"/>
                </a:lnTo>
                <a:lnTo>
                  <a:pt x="3952812" y="1917272"/>
                </a:lnTo>
                <a:lnTo>
                  <a:pt x="3940990" y="2111522"/>
                </a:lnTo>
                <a:lnTo>
                  <a:pt x="3940990" y="2308294"/>
                </a:lnTo>
                <a:lnTo>
                  <a:pt x="3948084" y="2506328"/>
                </a:lnTo>
                <a:lnTo>
                  <a:pt x="3969363" y="2708146"/>
                </a:lnTo>
                <a:lnTo>
                  <a:pt x="3995372" y="2908703"/>
                </a:lnTo>
                <a:lnTo>
                  <a:pt x="4028474" y="3114305"/>
                </a:lnTo>
                <a:lnTo>
                  <a:pt x="4063940" y="3319907"/>
                </a:lnTo>
                <a:lnTo>
                  <a:pt x="4111228" y="3526770"/>
                </a:lnTo>
                <a:lnTo>
                  <a:pt x="4156152" y="3734895"/>
                </a:lnTo>
                <a:lnTo>
                  <a:pt x="4205804" y="3941758"/>
                </a:lnTo>
                <a:lnTo>
                  <a:pt x="4260186" y="4152405"/>
                </a:lnTo>
                <a:lnTo>
                  <a:pt x="4309838" y="4361792"/>
                </a:lnTo>
                <a:lnTo>
                  <a:pt x="4361855" y="4571178"/>
                </a:lnTo>
                <a:lnTo>
                  <a:pt x="4411508" y="4784348"/>
                </a:lnTo>
                <a:lnTo>
                  <a:pt x="4458796" y="4993734"/>
                </a:lnTo>
                <a:lnTo>
                  <a:pt x="4503720" y="5203120"/>
                </a:lnTo>
                <a:lnTo>
                  <a:pt x="4541550" y="5411245"/>
                </a:lnTo>
                <a:lnTo>
                  <a:pt x="4574652" y="5618108"/>
                </a:lnTo>
                <a:lnTo>
                  <a:pt x="4598296" y="5826233"/>
                </a:lnTo>
                <a:lnTo>
                  <a:pt x="4614847" y="6034358"/>
                </a:lnTo>
                <a:lnTo>
                  <a:pt x="4624305" y="6237437"/>
                </a:lnTo>
                <a:lnTo>
                  <a:pt x="4624305" y="6440516"/>
                </a:lnTo>
                <a:lnTo>
                  <a:pt x="4610118" y="6641073"/>
                </a:lnTo>
                <a:lnTo>
                  <a:pt x="4586474" y="6841630"/>
                </a:lnTo>
                <a:lnTo>
                  <a:pt x="4548644" y="7038402"/>
                </a:lnTo>
                <a:lnTo>
                  <a:pt x="4494262" y="7232652"/>
                </a:lnTo>
                <a:lnTo>
                  <a:pt x="3042515" y="7232652"/>
                </a:lnTo>
                <a:lnTo>
                  <a:pt x="3042515" y="7232650"/>
                </a:lnTo>
                <a:lnTo>
                  <a:pt x="0" y="7232650"/>
                </a:lnTo>
                <a:close/>
              </a:path>
            </a:pathLst>
          </a:custGeom>
          <a:solidFill>
            <a:srgbClr val="E7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0">
              <a:solidFill>
                <a:srgbClr val="E70000"/>
              </a:solidFill>
            </a:endParaRPr>
          </a:p>
        </p:txBody>
      </p:sp>
      <p:sp>
        <p:nvSpPr>
          <p:cNvPr id="22" name="MH_Others_1"/>
          <p:cNvSpPr txBox="1"/>
          <p:nvPr>
            <p:custDataLst>
              <p:tags r:id="rId2"/>
            </p:custDataLst>
          </p:nvPr>
        </p:nvSpPr>
        <p:spPr>
          <a:xfrm>
            <a:off x="551818" y="2307164"/>
            <a:ext cx="2271808" cy="80284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521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23" name="MH_Others_2"/>
          <p:cNvSpPr txBox="1"/>
          <p:nvPr>
            <p:custDataLst>
              <p:tags r:id="rId3"/>
            </p:custDataLst>
          </p:nvPr>
        </p:nvSpPr>
        <p:spPr>
          <a:xfrm>
            <a:off x="563292" y="3110025"/>
            <a:ext cx="2248860" cy="34054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21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CONTENTS</a:t>
            </a:r>
            <a:endParaRPr lang="zh-CN" altLang="en-US" sz="221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MH_Text_2"/>
          <p:cNvSpPr/>
          <p:nvPr>
            <p:custDataLst>
              <p:tags r:id="rId4"/>
            </p:custDataLst>
          </p:nvPr>
        </p:nvSpPr>
        <p:spPr>
          <a:xfrm>
            <a:off x="4793385" y="1853742"/>
            <a:ext cx="5096948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会员注册和实名认证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3164" y="478273"/>
            <a:ext cx="48056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solidFill>
                  <a:srgbClr val="E70000"/>
                </a:solidFill>
                <a:latin typeface="微软雅黑" panose="020B0503020204020204" charset="-122"/>
                <a:ea typeface="微软雅黑" panose="020B0503020204020204" charset="-122"/>
              </a:rPr>
              <a:t>广东工会会员实名制服务平台</a:t>
            </a:r>
            <a:endParaRPr lang="zh-CN" altLang="en-US" sz="2800" dirty="0">
              <a:solidFill>
                <a:srgbClr val="E70000"/>
              </a:solidFill>
            </a:endParaRPr>
          </a:p>
        </p:txBody>
      </p:sp>
      <p:sp>
        <p:nvSpPr>
          <p:cNvPr id="21" name="MH_Text_1"/>
          <p:cNvSpPr/>
          <p:nvPr>
            <p:custDataLst>
              <p:tags r:id="rId5"/>
            </p:custDataLst>
          </p:nvPr>
        </p:nvSpPr>
        <p:spPr>
          <a:xfrm>
            <a:off x="4915239" y="1820504"/>
            <a:ext cx="5076617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endParaRPr lang="zh-CN" altLang="en-US" sz="2400" dirty="0">
              <a:solidFill>
                <a:srgbClr val="7F7F7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5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617766" y="85624"/>
            <a:ext cx="8769847" cy="1105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620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会员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注册和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实名认证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5" t="8806" r="14228" b="8551"/>
          <a:stretch>
            <a:fillRect/>
          </a:stretch>
        </p:blipFill>
        <p:spPr>
          <a:xfrm>
            <a:off x="2219517" y="1598458"/>
            <a:ext cx="1648225" cy="3419788"/>
          </a:xfrm>
          <a:prstGeom prst="round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4" t="8671" r="14711" b="8686"/>
          <a:stretch>
            <a:fillRect/>
          </a:stretch>
        </p:blipFill>
        <p:spPr>
          <a:xfrm>
            <a:off x="4150686" y="1598458"/>
            <a:ext cx="1637013" cy="3419788"/>
          </a:xfrm>
          <a:prstGeom prst="round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6" t="8535" r="14228" b="8550"/>
          <a:stretch>
            <a:fillRect/>
          </a:stretch>
        </p:blipFill>
        <p:spPr>
          <a:xfrm>
            <a:off x="6343096" y="1598458"/>
            <a:ext cx="1637251" cy="3419788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2" t="8535" r="15039" b="8550"/>
          <a:stretch>
            <a:fillRect/>
          </a:stretch>
        </p:blipFill>
        <p:spPr>
          <a:xfrm>
            <a:off x="8291749" y="1598458"/>
            <a:ext cx="1635233" cy="3419788"/>
          </a:xfrm>
          <a:prstGeom prst="round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4" t="8632" r="14657" b="8556"/>
          <a:stretch>
            <a:fillRect/>
          </a:stretch>
        </p:blipFill>
        <p:spPr>
          <a:xfrm>
            <a:off x="345686" y="1598458"/>
            <a:ext cx="1637273" cy="3419788"/>
          </a:xfrm>
          <a:prstGeom prst="round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69962" y="5239512"/>
            <a:ext cx="1954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/>
              <a:t>手机应用商城、</a:t>
            </a:r>
            <a:r>
              <a:rPr kumimoji="1" lang="en-US" altLang="zh-CN" sz="1200" b="1" dirty="0" smtClean="0"/>
              <a:t>App</a:t>
            </a:r>
            <a:r>
              <a:rPr kumimoji="1" lang="zh-CN" altLang="en-US" sz="1200" b="1" dirty="0" smtClean="0"/>
              <a:t> </a:t>
            </a:r>
            <a:r>
              <a:rPr kumimoji="1" lang="en-US" altLang="zh-CN" sz="1200" b="1" dirty="0" smtClean="0"/>
              <a:t>Store</a:t>
            </a:r>
            <a:r>
              <a:rPr kumimoji="1" lang="zh-CN" altLang="en-US" sz="1200" b="1" dirty="0" smtClean="0"/>
              <a:t>搜索“粤工惠”下载</a:t>
            </a:r>
            <a:endParaRPr kumimoji="1" lang="zh-CN" altLang="en-US" sz="12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656980" y="1029059"/>
            <a:ext cx="98059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第一步</a:t>
            </a:r>
            <a:endParaRPr kumimoji="1" lang="zh-CN" altLang="en-US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2553332" y="1035619"/>
            <a:ext cx="98059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第二步</a:t>
            </a:r>
            <a:endParaRPr kumimoji="1" lang="zh-CN" altLang="en-US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4633923" y="1029059"/>
            <a:ext cx="98059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第三步</a:t>
            </a:r>
            <a:endParaRPr kumimoji="1" lang="zh-CN" altLang="en-US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6671424" y="1008300"/>
            <a:ext cx="98059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第四步</a:t>
            </a:r>
            <a:endParaRPr kumimoji="1" lang="zh-CN" altLang="en-US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8466720" y="1008300"/>
            <a:ext cx="98059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第五步</a:t>
            </a:r>
            <a:endParaRPr kumimoji="1" lang="zh-CN" altLang="en-US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2066314" y="5258149"/>
            <a:ext cx="1954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/>
              <a:t>进入“粤信签”进行实名认证及注册</a:t>
            </a:r>
            <a:endParaRPr kumimoji="1" lang="zh-CN" altLang="en-US" sz="12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3873277" y="5258149"/>
            <a:ext cx="1954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/>
              <a:t>进入“粤信签”进行人脸识别认证</a:t>
            </a:r>
            <a:endParaRPr kumimoji="1" lang="zh-CN" altLang="en-US" sz="1200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5917296" y="5258149"/>
            <a:ext cx="1954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/>
              <a:t>进入“粤信签</a:t>
            </a:r>
            <a:r>
              <a:rPr kumimoji="1" lang="zh-CN" altLang="en-US" sz="1200" b="1" smtClean="0"/>
              <a:t>”进行人脸</a:t>
            </a:r>
            <a:r>
              <a:rPr kumimoji="1" lang="zh-CN" altLang="en-US" sz="1200" b="1" dirty="0" smtClean="0"/>
              <a:t>识别认证</a:t>
            </a:r>
            <a:endParaRPr kumimoji="1" lang="zh-CN" altLang="en-US" sz="1200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8132050" y="5287024"/>
            <a:ext cx="1954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smtClean="0"/>
              <a:t>实名认证成功</a:t>
            </a:r>
            <a:endParaRPr kumimoji="1" lang="zh-CN" altLang="en-US" sz="12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Text_2"/>
          <p:cNvSpPr/>
          <p:nvPr>
            <p:custDataLst>
              <p:tags r:id="rId1"/>
            </p:custDataLst>
          </p:nvPr>
        </p:nvSpPr>
        <p:spPr>
          <a:xfrm>
            <a:off x="509877" y="262830"/>
            <a:ext cx="7854141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会员入会</a:t>
            </a:r>
            <a:r>
              <a:rPr lang="zh-CN" altLang="en-US" sz="3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登记及</a:t>
            </a:r>
            <a:r>
              <a:rPr lang="zh-CN" altLang="en-US" sz="3200" dirty="0" smtClean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生成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电子会员卡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3" t="8473" r="14941" b="8556"/>
          <a:stretch>
            <a:fillRect/>
          </a:stretch>
        </p:blipFill>
        <p:spPr>
          <a:xfrm>
            <a:off x="2077355" y="1314505"/>
            <a:ext cx="1858205" cy="3904488"/>
          </a:xfrm>
          <a:prstGeom prst="round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3" t="8792" r="14372" b="8396"/>
          <a:stretch>
            <a:fillRect/>
          </a:stretch>
        </p:blipFill>
        <p:spPr>
          <a:xfrm>
            <a:off x="4178569" y="1314504"/>
            <a:ext cx="1876869" cy="3904489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9" t="8473" r="15511" b="9036"/>
          <a:stretch>
            <a:fillRect/>
          </a:stretch>
        </p:blipFill>
        <p:spPr>
          <a:xfrm>
            <a:off x="6298447" y="1314504"/>
            <a:ext cx="1861443" cy="3904489"/>
          </a:xfrm>
          <a:prstGeom prst="round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297274" y="5258096"/>
            <a:ext cx="1954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smtClean="0"/>
              <a:t>会员登记入会</a:t>
            </a:r>
            <a:endParaRPr kumimoji="1" lang="zh-CN" altLang="en-US" sz="12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4139688" y="5216545"/>
            <a:ext cx="1954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/>
              <a:t>会员实名</a:t>
            </a:r>
            <a:r>
              <a:rPr kumimoji="1" lang="zh-CN" altLang="en-US" sz="1200" b="1" smtClean="0"/>
              <a:t>信息登记</a:t>
            </a:r>
            <a:endParaRPr kumimoji="1" lang="zh-CN" altLang="en-US" sz="12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6298446" y="5250416"/>
            <a:ext cx="1954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/>
              <a:t>会员实名信息提交申请</a:t>
            </a:r>
            <a:endParaRPr kumimoji="1" lang="zh-CN" altLang="en-US" sz="1200" b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2781974" y="912964"/>
            <a:ext cx="98059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第二步</a:t>
            </a:r>
            <a:endParaRPr kumimoji="1" lang="zh-CN" altLang="en-US" b="1" dirty="0"/>
          </a:p>
        </p:txBody>
      </p:sp>
      <p:sp>
        <p:nvSpPr>
          <p:cNvPr id="20" name="文本框 19"/>
          <p:cNvSpPr txBox="1"/>
          <p:nvPr/>
        </p:nvSpPr>
        <p:spPr>
          <a:xfrm>
            <a:off x="4626706" y="859390"/>
            <a:ext cx="98059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第三步</a:t>
            </a:r>
            <a:endParaRPr kumimoji="1" lang="zh-CN" altLang="en-US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6738871" y="852775"/>
            <a:ext cx="98059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第四步</a:t>
            </a:r>
            <a:endParaRPr kumimoji="1" lang="zh-CN" altLang="en-US" b="1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7" t="9207" r="15517" b="8482"/>
          <a:stretch>
            <a:fillRect/>
          </a:stretch>
        </p:blipFill>
        <p:spPr>
          <a:xfrm>
            <a:off x="97406" y="1314505"/>
            <a:ext cx="1828800" cy="3886200"/>
          </a:xfrm>
          <a:prstGeom prst="round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521509" y="909392"/>
            <a:ext cx="98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第一步</a:t>
            </a:r>
            <a:endParaRPr kumimoji="1" lang="zh-CN" altLang="en-US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-28424" y="5258097"/>
            <a:ext cx="1954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/>
              <a:t>会员注册</a:t>
            </a:r>
            <a:r>
              <a:rPr kumimoji="1" lang="en-US" altLang="zh-CN" sz="1200" b="1" dirty="0" smtClean="0"/>
              <a:t>/</a:t>
            </a:r>
            <a:r>
              <a:rPr kumimoji="1" lang="zh-CN" altLang="en-US" sz="1200" b="1" dirty="0" smtClean="0"/>
              <a:t>登录</a:t>
            </a:r>
            <a:endParaRPr kumimoji="1" lang="zh-CN" altLang="en-US" sz="1200" b="1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9" t="8473" r="15511" b="9036"/>
          <a:stretch>
            <a:fillRect/>
          </a:stretch>
        </p:blipFill>
        <p:spPr>
          <a:xfrm>
            <a:off x="8364019" y="1314504"/>
            <a:ext cx="1861443" cy="3904489"/>
          </a:xfrm>
          <a:prstGeom prst="round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8253076" y="5281839"/>
            <a:ext cx="1954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/>
              <a:t>生成电子会员卡</a:t>
            </a:r>
            <a:endParaRPr kumimoji="1" lang="zh-CN" altLang="en-US" sz="12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8851036" y="909392"/>
            <a:ext cx="98059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/>
              <a:t>第五步</a:t>
            </a:r>
            <a:endParaRPr kumimoji="1" lang="zh-CN" altLang="en-US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" b="2973"/>
          <a:stretch>
            <a:fillRect/>
          </a:stretch>
        </p:blipFill>
        <p:spPr>
          <a:xfrm>
            <a:off x="8402899" y="1693405"/>
            <a:ext cx="1804807" cy="31444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617766" y="85624"/>
            <a:ext cx="8769847" cy="1105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620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双向认证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324374" y="1540602"/>
            <a:ext cx="617844" cy="1023039"/>
            <a:chOff x="1677553" y="2836107"/>
            <a:chExt cx="740833" cy="1226688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7553" y="2836107"/>
              <a:ext cx="740833" cy="742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文本框 11"/>
            <p:cNvSpPr txBox="1"/>
            <p:nvPr/>
          </p:nvSpPr>
          <p:spPr>
            <a:xfrm>
              <a:off x="1732964" y="3666381"/>
              <a:ext cx="582780" cy="396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70" b="1" dirty="0">
                  <a:latin typeface="微软雅黑" panose="020B0503020204020204" charset="-122"/>
                  <a:ea typeface="微软雅黑" panose="020B0503020204020204" charset="-122"/>
                </a:rPr>
                <a:t>工会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521191" y="1466477"/>
            <a:ext cx="617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/>
              <a:t>寻找</a:t>
            </a:r>
          </a:p>
        </p:txBody>
      </p:sp>
      <p:sp>
        <p:nvSpPr>
          <p:cNvPr id="17" name="弧形 16"/>
          <p:cNvSpPr/>
          <p:nvPr/>
        </p:nvSpPr>
        <p:spPr>
          <a:xfrm rot="8917436">
            <a:off x="1349064" y="1286268"/>
            <a:ext cx="1294003" cy="876578"/>
          </a:xfrm>
          <a:prstGeom prst="arc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521191" y="2311795"/>
            <a:ext cx="617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/>
              <a:t>审核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323062" y="1414200"/>
            <a:ext cx="6120306" cy="1291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会员线下已入会，线上进行登记；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工会组织导入存量数据后，会员实名制注册并登录</a:t>
            </a:r>
            <a:r>
              <a:rPr lang="en-US" altLang="zh-CN" dirty="0"/>
              <a:t>app</a:t>
            </a:r>
            <a:r>
              <a:rPr lang="zh-CN" altLang="en-US" dirty="0"/>
              <a:t>后，会员自动加入工会并生成电子会员卡。</a:t>
            </a:r>
            <a:endParaRPr lang="en-US" altLang="zh-CN" dirty="0"/>
          </a:p>
        </p:txBody>
      </p:sp>
      <p:grpSp>
        <p:nvGrpSpPr>
          <p:cNvPr id="21" name="组合 20"/>
          <p:cNvGrpSpPr/>
          <p:nvPr/>
        </p:nvGrpSpPr>
        <p:grpSpPr>
          <a:xfrm>
            <a:off x="778239" y="3391703"/>
            <a:ext cx="2163980" cy="1055866"/>
            <a:chOff x="-176358" y="2836107"/>
            <a:chExt cx="2594744" cy="1266050"/>
          </a:xfrm>
        </p:grpSpPr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7553" y="2836107"/>
              <a:ext cx="740833" cy="742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文本框 22"/>
            <p:cNvSpPr txBox="1"/>
            <p:nvPr/>
          </p:nvSpPr>
          <p:spPr>
            <a:xfrm>
              <a:off x="1732964" y="3666381"/>
              <a:ext cx="582780" cy="396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70" b="1" dirty="0">
                  <a:latin typeface="微软雅黑" panose="020B0503020204020204" charset="-122"/>
                  <a:ea typeface="微软雅黑" panose="020B0503020204020204" charset="-122"/>
                </a:rPr>
                <a:t>工会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-176358" y="3698439"/>
              <a:ext cx="720391" cy="403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>
                  <a:latin typeface="微软雅黑" panose="020B0503020204020204" charset="-122"/>
                  <a:ea typeface="微软雅黑" panose="020B0503020204020204" charset="-122"/>
                </a:rPr>
                <a:t>职工</a:t>
              </a: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413817" y="3327267"/>
            <a:ext cx="1059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/>
              <a:t>申请加入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521191" y="4162897"/>
            <a:ext cx="617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/>
              <a:t>审核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334213" y="3287604"/>
            <a:ext cx="6120306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线上申请入会并登记，审核通过之后即成为会员</a:t>
            </a:r>
            <a:endParaRPr lang="en-US" altLang="zh-CN" dirty="0"/>
          </a:p>
        </p:txBody>
      </p:sp>
      <p:sp>
        <p:nvSpPr>
          <p:cNvPr id="28" name="弧形 27"/>
          <p:cNvSpPr/>
          <p:nvPr/>
        </p:nvSpPr>
        <p:spPr>
          <a:xfrm rot="8917436">
            <a:off x="1335197" y="3104997"/>
            <a:ext cx="1294003" cy="876578"/>
          </a:xfrm>
          <a:prstGeom prst="arc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/>
          <a:srcRect l="35252"/>
          <a:stretch>
            <a:fillRect/>
          </a:stretch>
        </p:blipFill>
        <p:spPr>
          <a:xfrm>
            <a:off x="1358076" y="1399979"/>
            <a:ext cx="840994" cy="93813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3"/>
          <a:srcRect l="35252"/>
          <a:stretch>
            <a:fillRect/>
          </a:stretch>
        </p:blipFill>
        <p:spPr>
          <a:xfrm>
            <a:off x="1413817" y="3200047"/>
            <a:ext cx="840994" cy="938136"/>
          </a:xfrm>
          <a:prstGeom prst="rect">
            <a:avLst/>
          </a:prstGeom>
        </p:spPr>
      </p:pic>
      <p:grpSp>
        <p:nvGrpSpPr>
          <p:cNvPr id="29" name="组合 43"/>
          <p:cNvGrpSpPr/>
          <p:nvPr/>
        </p:nvGrpSpPr>
        <p:grpSpPr>
          <a:xfrm>
            <a:off x="682320" y="1540602"/>
            <a:ext cx="780983" cy="1135865"/>
            <a:chOff x="513183" y="1312605"/>
            <a:chExt cx="936447" cy="1361974"/>
          </a:xfrm>
        </p:grpSpPr>
        <p:pic>
          <p:nvPicPr>
            <p:cNvPr id="30" name="Picture 2" descr="https://timgsa.baidu.com/timg?image&amp;quality=80&amp;size=b9999_10000&amp;sec=1529389302071&amp;di=b7cfbaee55beb3f34131bda4cd0764d0&amp;imgtype=0&amp;src=http%3A%2F%2Fimgsrc.baidu.com%2Fimgad%2Fpic%2Fitem%2Fa5c27d1ed21b0ef4e8cb7b65d6c451da81cb3eee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578" t="16317" r="30227" b="18105"/>
            <a:stretch>
              <a:fillRect/>
            </a:stretch>
          </p:blipFill>
          <p:spPr bwMode="auto">
            <a:xfrm>
              <a:off x="678426" y="1312605"/>
              <a:ext cx="609895" cy="1047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文本框 30"/>
            <p:cNvSpPr txBox="1"/>
            <p:nvPr/>
          </p:nvSpPr>
          <p:spPr>
            <a:xfrm>
              <a:off x="513183" y="2278626"/>
              <a:ext cx="936447" cy="395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70" b="1" dirty="0">
                  <a:latin typeface="微软雅黑" panose="020B0503020204020204" charset="-122"/>
                  <a:ea typeface="微软雅黑" panose="020B0503020204020204" charset="-122"/>
                </a:rPr>
                <a:t>工会会员</a:t>
              </a: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1456" y="3327267"/>
            <a:ext cx="667579" cy="792566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bldLvl="0" animBg="1"/>
      <p:bldP spid="18" grpId="0"/>
      <p:bldP spid="19" grpId="0"/>
      <p:bldP spid="25" grpId="0"/>
      <p:bldP spid="26" grpId="0"/>
      <p:bldP spid="27" grpId="0"/>
      <p:bldP spid="2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Text_2"/>
          <p:cNvSpPr/>
          <p:nvPr>
            <p:custDataLst>
              <p:tags r:id="rId1"/>
            </p:custDataLst>
          </p:nvPr>
        </p:nvSpPr>
        <p:spPr>
          <a:xfrm>
            <a:off x="509878" y="359576"/>
            <a:ext cx="6389686" cy="52197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会员入会登记流程图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9387"/>
          <a:stretch>
            <a:fillRect/>
          </a:stretch>
        </p:blipFill>
        <p:spPr>
          <a:xfrm>
            <a:off x="1351721" y="1623944"/>
            <a:ext cx="7911548" cy="37288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7930" y="1623944"/>
            <a:ext cx="1013791" cy="6852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000" b="1" dirty="0">
                <a:latin typeface="+mn-ea"/>
              </a:rPr>
              <a:t>手机应用商城、</a:t>
            </a:r>
            <a:r>
              <a:rPr kumimoji="1" lang="en-US" altLang="zh-CN" sz="1000" b="1" dirty="0">
                <a:latin typeface="+mn-ea"/>
              </a:rPr>
              <a:t>App Store</a:t>
            </a:r>
            <a:r>
              <a:rPr kumimoji="1" lang="zh-CN" altLang="en-US" sz="1000" b="1" dirty="0">
                <a:latin typeface="+mn-ea"/>
              </a:rPr>
              <a:t>搜索“粤工惠”</a:t>
            </a:r>
            <a:r>
              <a:rPr kumimoji="1" lang="zh-CN" altLang="en-US" sz="1000" b="1" dirty="0" smtClean="0">
                <a:latin typeface="+mn-ea"/>
              </a:rPr>
              <a:t>下载安装</a:t>
            </a:r>
            <a:endParaRPr kumimoji="1" lang="zh-CN" altLang="en-US" sz="10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617766" y="85624"/>
            <a:ext cx="8769847" cy="1105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620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自动生成电子会员卡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22230" y="1480091"/>
            <a:ext cx="359738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会员入会（登记）审核通过后，系统即生成唯一的电子会员卡，并集成电子钱包，享受会员线下打折消费优惠，线上福利领取等。</a:t>
            </a:r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235" y="1886551"/>
            <a:ext cx="2495763" cy="1496955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7" t="9082" r="16388" b="8606"/>
          <a:stretch>
            <a:fillRect/>
          </a:stretch>
        </p:blipFill>
        <p:spPr>
          <a:xfrm>
            <a:off x="8094847" y="1068404"/>
            <a:ext cx="1520791" cy="3287537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MH_Text_2"/>
          <p:cNvSpPr/>
          <p:nvPr>
            <p:custDataLst>
              <p:tags r:id="rId1"/>
            </p:custDataLst>
          </p:nvPr>
        </p:nvSpPr>
        <p:spPr>
          <a:xfrm>
            <a:off x="509905" y="358776"/>
            <a:ext cx="8175625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altLang="zh-CN" sz="3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“</a:t>
            </a:r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粤工惠</a:t>
            </a: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”APP</a:t>
            </a:r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下载地址</a:t>
            </a:r>
          </a:p>
        </p:txBody>
      </p:sp>
      <p:sp>
        <p:nvSpPr>
          <p:cNvPr id="16" name="矩形 15"/>
          <p:cNvSpPr/>
          <p:nvPr/>
        </p:nvSpPr>
        <p:spPr>
          <a:xfrm>
            <a:off x="1833007" y="1169330"/>
            <a:ext cx="9641126" cy="62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800" b="1" dirty="0"/>
              <a:t>后台地址：</a:t>
            </a:r>
            <a:r>
              <a:rPr lang="en-US" altLang="zh-CN" sz="2800" dirty="0"/>
              <a:t>https://</a:t>
            </a:r>
            <a:r>
              <a:rPr lang="en-US" altLang="zh-CN" sz="2800" dirty="0" err="1"/>
              <a:t>wx.gdftu.org.cn</a:t>
            </a:r>
            <a:r>
              <a:rPr lang="en-US" altLang="zh-CN" sz="2800" dirty="0"/>
              <a:t>/portal</a:t>
            </a:r>
            <a:endParaRPr lang="en-US" altLang="zh-CN" sz="2800" b="1" dirty="0"/>
          </a:p>
        </p:txBody>
      </p:sp>
      <p:sp>
        <p:nvSpPr>
          <p:cNvPr id="19" name="矩形 18"/>
          <p:cNvSpPr/>
          <p:nvPr/>
        </p:nvSpPr>
        <p:spPr>
          <a:xfrm>
            <a:off x="5504815" y="4422140"/>
            <a:ext cx="2747010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b="1" dirty="0" smtClean="0"/>
              <a:t>工会</a:t>
            </a:r>
            <a:r>
              <a:rPr lang="zh-CN" altLang="en-US" sz="2000" b="1" dirty="0"/>
              <a:t>二维码     （</a:t>
            </a:r>
            <a:r>
              <a:rPr lang="zh-CN" altLang="en-US" sz="2000" b="1" dirty="0" smtClean="0"/>
              <a:t>用于登记</a:t>
            </a:r>
            <a:r>
              <a:rPr lang="zh-CN" altLang="en-US" sz="2000" b="1" dirty="0"/>
              <a:t>）</a:t>
            </a:r>
          </a:p>
        </p:txBody>
      </p:sp>
      <p:sp>
        <p:nvSpPr>
          <p:cNvPr id="22" name="矩形 21"/>
          <p:cNvSpPr/>
          <p:nvPr/>
        </p:nvSpPr>
        <p:spPr>
          <a:xfrm>
            <a:off x="1778188" y="4575571"/>
            <a:ext cx="2993354" cy="47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b="1" dirty="0"/>
              <a:t>“</a:t>
            </a:r>
            <a:r>
              <a:rPr lang="zh-CN" altLang="en-US" sz="2000" b="1" dirty="0"/>
              <a:t>粤工惠</a:t>
            </a:r>
            <a:r>
              <a:rPr lang="en-US" altLang="zh-CN" sz="2000" b="1" dirty="0"/>
              <a:t>”</a:t>
            </a:r>
            <a:r>
              <a:rPr lang="en-US" altLang="zh-CN" sz="2000" b="1" dirty="0">
                <a:sym typeface="+mn-ea"/>
              </a:rPr>
              <a:t>APP</a:t>
            </a:r>
            <a:r>
              <a:rPr lang="zh-CN" altLang="en-US" sz="2000" b="1" dirty="0"/>
              <a:t>下载二维码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7" t="8527" r="15338" b="31566"/>
          <a:stretch>
            <a:fillRect/>
          </a:stretch>
        </p:blipFill>
        <p:spPr>
          <a:xfrm>
            <a:off x="2038028" y="1978997"/>
            <a:ext cx="2293748" cy="2328280"/>
          </a:xfrm>
          <a:prstGeom prst="rect">
            <a:avLst/>
          </a:prstGeom>
        </p:spPr>
      </p:pic>
      <p:sp>
        <p:nvSpPr>
          <p:cNvPr id="4098" name="AutoShape 2" descr="data:image/png;base64,iVBORw0KGgoAAAANSUhEUgAAAIAAAACACAYAAADDPmHLAAAI3ElEQVR4Xu2d0XrbOgyD2/d/6O5Lk26pbZE/EDrtWpy7ncgSRUIgSDnp68vLy9vLif+9vf2b/vX19dNK959tTdiO/fh8+8xqXLclZ+3LnO5z9/ZUc9yPc/fW7f3TGgHA3l2V4wMABV6bExMGuDrv2zIANazCwESQFSdRPE7R6TQDVP5SfOn64ZKU/ybpAKB3YwDQ+EhBrZtr+zBpeV2Z79cAQKFMV+lXinc1pxIAymgKDStgWY2l/pqyq1pvmQICgGv4FD9QcAQAB56iaA8D6MAMAzygW8IAgNcopYGpDofcB4HmdYW+z2YVd37Kip1f/wsGoL2FAOCHpoAAYN8l/PEMUFE7pX03R1e0WIGR0jllKiXIEzZv1/vSMjAA2JeZVE8pwP+2GiAACAD+sm11z09pt1PD959P0Ol2PZq2nA7o5ZkJm3EKUJxJN0SFXrVZmls7+yn7bOdxKNq1WblX6fb78XkAcPNEAHArJ7/yOpgyh0Ot3YkIAA4A0DnN+dyhTCUF0EAqGmN6zmeUek5s3rul3+WdQOqkrwzktr1MbaF7e0ToBQAH79pNn+QAwIBZUsBzan0jNO+PvL65NYqxokKFtGantbHbS6A0X/UEFFc9MRwBwKo2XoGvSwFVVUNBEAAceMpNI1UgabB+PAOsqoBq49sY0QC5NEnnd1NMdTqVE7kSnYpddK+UUTqfL8vAAODqugDgBqHq+tFFLb3SpPMrJ42eoAAgAKBY+fQK+RmgVcC4Mnp3GUTLQOe0blVzpR0qL7vsMyECcfQ3A2l5qugP6ocq7+9SewDw/C9/UFC5OiwAaErJThnTANHTS9mzY8hTGGB1Hewa7TqP1tuu0KPzK2lrIiBn+EuZc+SlUGXB1VgaoADguDx1D2wA0NwiVrQcBpg4+rc5wgCaMxWBWFZYExpg4qbNpTBaG0/N775jQMNL51eYqYxPAFCHhjLTVjxSYEol2+Zn9lZ9jkon7dYLAH45AO4bQZR+FMqnLVG3NqcdNyVn0tNLRSAdp/jAZabdGgHAngECAPEFy3sXKnW6wiSkf6CcNGXsam06Bx33JQzgvBCi0A9Vv3ScoubpSX7E8cRuFwBl+VYIwuq5XewCgL27pgM2Pd+24iAg/BgTAABvTQdser4AAATxMiQpoBe4+C6AlnMK2pV8/qgIVDpnEF8YYBP77GxyBXUA8MCvgVKGCQBu8FWaMR3ij0SN4mjaQFIUtVMu0n1242wGWL0SdkY9T0/MVuTQ55T0Q0ssxbHUzqpvcv+ZW24rsVt+N1CZhDpJcVDVlnZO2hlrK5cuEzZTnyixCwAOIjPh6I6yPz5XWGvCru16AcBvB8DEL4TQEnHra4pomq8VweauTU8sHVf5pCpdledK/wUAWsOIBpaOUwJJtRZNP+9iOwD45QCg3wxSULUqc87oA7h2nZG2aFqpxtE5ptLp6T8RQzfrBtJ9LgC4ei4AOGgF01w70ahx5wgDuEf/9lwY4MYA9K1geiqq0kVRxk4udOdXsOQAR7GL2uJ2IXeNoACAuvw6LgBoOmdhgL2DvjUDPLMMVMCxOmlKKalcANHSlfKFW/1Qm11Q4bsAutFuHDWU3mAFADfxBr8m1nUan1oGhgEeC96KpSq/BgAdRTWahlKyUpdTVqxMd+coqwDDV9IjLn1Xm60MOOO1L5rbKXCUvTkVyMU/1Rojl0EUBQGAViG4KbOj/U+pZOI2MADY5/b/hgFW3w6m1LqlGKW37eYxKobux010Mjs6pQdB8a2zV2X+T1UAzUdukN0U4IqhAGDvuV0MwgC1SFJAGwYQf1cgKaA/oaengIk/HOmmjmpzE61gmgIU1Uzzq1su0kNBO6cXe6vycfndQIXOAoCrtxzQKimG9gEUcAQAB0ingKZ1uiua6fzdKS8ZwPluYEWZtP7taJfOQ18cUYLqrL0NgpPeqjmUclti7wBAE2I0sHSc8mYP1RUBwIO0HgYYfFOWolE5CavT5Xb7qlxb2U9tVkQZ3YMiHss90B+KdOtRqlxdoNDnFIe5QVjZ4gKAAoz6YKsj3v8dAGgagIrOCQ0QADyYy+8fDwNcvTHyQggVSV2pVwVoIs+76WdCbdM0cob+oN3Ed0A47wMEAH3WDQBE+qYOo+Muy4cBen0zwgAK5dBqgrLMGWtT7XCGjRPpp+enfyMCgMZbSh+floEuwJR2NgVBABAAvLxRtHyMO6OkmlLDTmVR7f9XMQDNaSpgPsa7jQ2X+s7YD83RVKwqNlK9o3QeR94HoIAIAPbNmAAAoCcMcNzFW6W7EQZQJqnqbRBfaQil1k5TTFB5ZTidX9r8wOCdpnF+IUQBx4DNn6YIAB7zaABw8x89oUqOXjW5lKrpsfD2TwcAAcAnlJz+AxGrU3H5/1Q70FOoiEX3nqA/Y/sRSsqc2KvSuwgAxNffAgDHAwe0GwY4Lu2ezgDO+wAKBiZUu0LtK9sUO5Sxii8+xtL0o6SOVU9ga9/IG0HKpl1nUn1AbVHsUMbS9VcBUoJMfaLYb90GKptWjKFOUtY/OnXdqXBtpnaFARaaIADgbzHRi6EO7OOXQWdc+EycmOp0TjmT6g93vaqkphpgB4iJ3weoDJtWtW7ODACOPRAGaH5Hb0IPKK3g6QPT6RL8x6Oric6g6FWv3mUApZSkQZ8IVhcg53MFcAHAgYcDAPFPqocB6nOqsI9z4rfPhAFuHqGNk86BK5GbFAAcTdlhQqVPlFfdCZxYg86hlNQuy3xbDeDUvNSxXZAnwDgxRwAw2DGkdN2BYwJkdI4fB4CuLUk6aW4ZWK1NVX8HDgoySteKmKOptrwNnBBNZ6DW3RwNLB0XACw8QAMUBrh6IAwAcvs9WCjAXPYJAxyUcx3drT53czQ9FVXN7s6h9AGq6mQFJCr6XJ8rrLJj4WfeBirgoM5wdUs1vyvmAoDmDdsAYA87CrbuQLjs99RXwhQqpBui+kARoBOagAZW0S1Oc6zbdwBwcLQCgI5vhM9pjlaaHk6F0J2E1ZzKc3QOR0gqdigADgP8cgb4Azd8Zm0PMKkg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0" name="AutoShape 4" descr="data:image/png;base64,iVBORw0KGgoAAAANSUhEUgAAAIAAAACACAYAAADDPmHLAAAI3ElEQVR4Xu2d0XrbOgyD2/d/6O5Lk26pbZE/EDrtWpy7ncgSRUIgSDnp68vLy9vLif+9vf2b/vX19dNK959tTdiO/fh8+8xqXLclZ+3LnO5z9/ZUc9yPc/fW7f3TGgHA3l2V4wMABV6bExMGuDrv2zIANazCwESQFSdRPE7R6TQDVP5SfOn64ZKU/ybpAKB3YwDQ+EhBrZtr+zBpeV2Z79cAQKFMV+lXinc1pxIAymgKDStgWY2l/pqyq1pvmQICgGv4FD9QcAQAB56iaA8D6MAMAzygW8IAgNcopYGpDofcB4HmdYW+z2YVd37Kip1f/wsGoL2FAOCHpoAAYN8l/PEMUFE7pX03R1e0WIGR0jllKiXIEzZv1/vSMjAA2JeZVE8pwP+2GiAACAD+sm11z09pt1PD959P0Ol2PZq2nA7o5ZkJm3EKUJxJN0SFXrVZmls7+yn7bOdxKNq1WblX6fb78XkAcPNEAHArJ7/yOpgyh0Ot3YkIAA4A0DnN+dyhTCUF0EAqGmN6zmeUek5s3rul3+WdQOqkrwzktr1MbaF7e0ToBQAH79pNn+QAwIBZUsBzan0jNO+PvL65NYqxokKFtGantbHbS6A0X/UEFFc9MRwBwKo2XoGvSwFVVUNBEAAceMpNI1UgabB+PAOsqoBq49sY0QC5NEnnd1NMdTqVE7kSnYpddK+UUTqfL8vAAODqugDgBqHq+tFFLb3SpPMrJ42eoAAgAKBY+fQK+RmgVcC4Mnp3GUTLQOe0blVzpR0qL7vsMyECcfQ3A2l5qugP6ocq7+9SewDw/C9/UFC5OiwAaErJThnTANHTS9mzY8hTGGB1Hewa7TqP1tuu0KPzK2lrIiBn+EuZc+SlUGXB1VgaoADguDx1D2wA0NwiVrQcBpg4+rc5wgCaMxWBWFZYExpg4qbNpTBaG0/N775jQMNL51eYqYxPAFCHhjLTVjxSYEol2+Zn9lZ9jkon7dYLAH45AO4bQZR+FMqnLVG3NqcdNyVn0tNLRSAdp/jAZabdGgHAngECAPEFy3sXKnW6wiSkf6CcNGXsam06Bx33JQzgvBCi0A9Vv3ScoubpSX7E8cRuFwBl+VYIwuq5XewCgL27pgM2Pd+24iAg/BgTAABvTQdser4AAATxMiQpoBe4+C6AlnMK2pV8/qgIVDpnEF8YYBP77GxyBXUA8MCvgVKGCQBu8FWaMR3ij0SN4mjaQFIUtVMu0n1242wGWL0SdkY9T0/MVuTQ55T0Q0ssxbHUzqpvcv+ZW24rsVt+N1CZhDpJcVDVlnZO2hlrK5cuEzZTnyixCwAOIjPh6I6yPz5XWGvCru16AcBvB8DEL4TQEnHra4pomq8VweauTU8sHVf5pCpdledK/wUAWsOIBpaOUwJJtRZNP+9iOwD45QCg3wxSULUqc87oA7h2nZG2aFqpxtE5ptLp6T8RQzfrBtJ9LgC4ei4AOGgF01w70ahx5wgDuEf/9lwY4MYA9K1geiqq0kVRxk4udOdXsOQAR7GL2uJ2IXeNoACAuvw6LgBoOmdhgL2DvjUDPLMMVMCxOmlKKalcANHSlfKFW/1Qm11Q4bsAutFuHDWU3mAFADfxBr8m1nUan1oGhgEeC96KpSq/BgAdRTWahlKyUpdTVqxMd+coqwDDV9IjLn1Xm60MOOO1L5rbKXCUvTkVyMU/1Rojl0EUBQGAViG4KbOj/U+pZOI2MADY5/b/hgFW3w6m1LqlGKW37eYxKobux010Mjs6pQdB8a2zV2X+T1UAzUdukN0U4IqhAGDvuV0MwgC1SFJAGwYQf1cgKaA/oaengIk/HOmmjmpzE61gmgIU1Uzzq1su0kNBO6cXe6vycfndQIXOAoCrtxzQKimG9gEUcAQAB0ingKZ1uiua6fzdKS8ZwPluYEWZtP7taJfOQ18cUYLqrL0NgpPeqjmUclti7wBAE2I0sHSc8mYP1RUBwIO0HgYYfFOWolE5CavT5Xb7qlxb2U9tVkQZ3YMiHss90B+KdOtRqlxdoNDnFIe5QVjZ4gKAAoz6YKsj3v8dAGgagIrOCQ0QADyYy+8fDwNcvTHyQggVSV2pVwVoIs+76WdCbdM0cob+oN3Ed0A47wMEAH3WDQBE+qYOo+Muy4cBen0zwgAK5dBqgrLMGWtT7XCGjRPpp+enfyMCgMZbSh+floEuwJR2NgVBABAAvLxRtHyMO6OkmlLDTmVR7f9XMQDNaSpgPsa7jQ2X+s7YD83RVKwqNlK9o3QeR94HoIAIAPbNmAAAoCcMcNzFW6W7EQZQJqnqbRBfaQil1k5TTFB5ZTidX9r8wOCdpnF+IUQBx4DNn6YIAB7zaABw8x89oUqOXjW5lKrpsfD2TwcAAcAnlJz+AxGrU3H5/1Q70FOoiEX3nqA/Y/sRSsqc2KvSuwgAxNffAgDHAwe0GwY4Lu2ezgDO+wAKBiZUu0LtK9sUO5Sxii8+xtL0o6SOVU9ga9/IG0HKpl1nUn1AbVHsUMbS9VcBUoJMfaLYb90GKptWjKFOUtY/OnXdqXBtpnaFARaaIADgbzHRi6EO7OOXQWdc+EycmOp0TjmT6g93vaqkphpgB4iJ3weoDJtWtW7ODACOPRAGaH5Hb0IPKK3g6QPT6RL8x6Oric6g6FWv3mUApZSkQZ8IVhcg53MFcAHAgYcDAPFPqocB6nOqsI9z4rfPhAFuHqGNk86BK5GbFAAcTdlhQqVPlFfdCZxYg86hlNQuy3xbDeDUvNSxXZAnwDgxRwAw2DGkdN2BYwJkdI4fB4CuLUk6aW4ZWK1NVX8HDgoySteKmKOptrwNnBBNZ6DW3RwNLB0XACw8QAMUBrh6IAwAcvs9WCjAXPYJAxyUcx3drT53czQ9FVXN7s6h9AGq6mQFJCr6XJ8rrLJj4WfeBirgoM5wdUs1vyvmAoDmDdsAYA87CrbuQLjs99RXwhQqpBui+kARoBOagAZW0S1Oc6zbdwBwcLQCgI5vhM9pjlaaHk6F0J2E1ZzKc3QOR0gqdigADgP8cgb4Azd8Zm0PMKkg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2" name="AutoShape 6" descr="data:image/png;base64,iVBORw0KGgoAAAANSUhEUgAAAIAAAACACAYAAADDPmHLAAAI3ElEQVR4Xu2d0XrbOgyD2/d/6O5Lk26pbZE/EDrtWpy7ncgSRUIgSDnp68vLy9vLif+9vf2b/vX19dNK959tTdiO/fh8+8xqXLclZ+3LnO5z9/ZUc9yPc/fW7f3TGgHA3l2V4wMABV6bExMGuDrv2zIANazCwESQFSdRPE7R6TQDVP5SfOn64ZKU/ybpAKB3YwDQ+EhBrZtr+zBpeV2Z79cAQKFMV+lXinc1pxIAymgKDStgWY2l/pqyq1pvmQICgGv4FD9QcAQAB56iaA8D6MAMAzygW8IAgNcopYGpDofcB4HmdYW+z2YVd37Kip1f/wsGoL2FAOCHpoAAYN8l/PEMUFE7pX03R1e0WIGR0jllKiXIEzZv1/vSMjAA2JeZVE8pwP+2GiAACAD+sm11z09pt1PD959P0Ol2PZq2nA7o5ZkJm3EKUJxJN0SFXrVZmls7+yn7bOdxKNq1WblX6fb78XkAcPNEAHArJ7/yOpgyh0Ot3YkIAA4A0DnN+dyhTCUF0EAqGmN6zmeUek5s3rul3+WdQOqkrwzktr1MbaF7e0ToBQAH79pNn+QAwIBZUsBzan0jNO+PvL65NYqxokKFtGantbHbS6A0X/UEFFc9MRwBwKo2XoGvSwFVVUNBEAAceMpNI1UgabB+PAOsqoBq49sY0QC5NEnnd1NMdTqVE7kSnYpddK+UUTqfL8vAAODqugDgBqHq+tFFLb3SpPMrJ42eoAAgAKBY+fQK+RmgVcC4Mnp3GUTLQOe0blVzpR0qL7vsMyECcfQ3A2l5qugP6ocq7+9SewDw/C9/UFC5OiwAaErJThnTANHTS9mzY8hTGGB1Hewa7TqP1tuu0KPzK2lrIiBn+EuZc+SlUGXB1VgaoADguDx1D2wA0NwiVrQcBpg4+rc5wgCaMxWBWFZYExpg4qbNpTBaG0/N775jQMNL51eYqYxPAFCHhjLTVjxSYEol2+Zn9lZ9jkon7dYLAH45AO4bQZR+FMqnLVG3NqcdNyVn0tNLRSAdp/jAZabdGgHAngECAPEFy3sXKnW6wiSkf6CcNGXsam06Bx33JQzgvBCi0A9Vv3ScoubpSX7E8cRuFwBl+VYIwuq5XewCgL27pgM2Pd+24iAg/BgTAABvTQdser4AAATxMiQpoBe4+C6AlnMK2pV8/qgIVDpnEF8YYBP77GxyBXUA8MCvgVKGCQBu8FWaMR3ij0SN4mjaQFIUtVMu0n1242wGWL0SdkY9T0/MVuTQ55T0Q0ssxbHUzqpvcv+ZW24rsVt+N1CZhDpJcVDVlnZO2hlrK5cuEzZTnyixCwAOIjPh6I6yPz5XWGvCru16AcBvB8DEL4TQEnHra4pomq8VweauTU8sHVf5pCpdledK/wUAWsOIBpaOUwJJtRZNP+9iOwD45QCg3wxSULUqc87oA7h2nZG2aFqpxtE5ptLp6T8RQzfrBtJ9LgC4ei4AOGgF01w70ahx5wgDuEf/9lwY4MYA9K1geiqq0kVRxk4udOdXsOQAR7GL2uJ2IXeNoACAuvw6LgBoOmdhgL2DvjUDPLMMVMCxOmlKKalcANHSlfKFW/1Qm11Q4bsAutFuHDWU3mAFADfxBr8m1nUan1oGhgEeC96KpSq/BgAdRTWahlKyUpdTVqxMd+coqwDDV9IjLn1Xm60MOOO1L5rbKXCUvTkVyMU/1Rojl0EUBQGAViG4KbOj/U+pZOI2MADY5/b/hgFW3w6m1LqlGKW37eYxKobux010Mjs6pQdB8a2zV2X+T1UAzUdukN0U4IqhAGDvuV0MwgC1SFJAGwYQf1cgKaA/oaengIk/HOmmjmpzE61gmgIU1Uzzq1su0kNBO6cXe6vycfndQIXOAoCrtxzQKimG9gEUcAQAB0ingKZ1uiua6fzdKS8ZwPluYEWZtP7taJfOQ18cUYLqrL0NgpPeqjmUclti7wBAE2I0sHSc8mYP1RUBwIO0HgYYfFOWolE5CavT5Xb7qlxb2U9tVkQZ3YMiHss90B+KdOtRqlxdoNDnFIe5QVjZ4gKAAoz6YKsj3v8dAGgagIrOCQ0QADyYy+8fDwNcvTHyQggVSV2pVwVoIs+76WdCbdM0cob+oN3Ed0A47wMEAH3WDQBE+qYOo+Muy4cBen0zwgAK5dBqgrLMGWtT7XCGjRPpp+enfyMCgMZbSh+floEuwJR2NgVBABAAvLxRtHyMO6OkmlLDTmVR7f9XMQDNaSpgPsa7jQ2X+s7YD83RVKwqNlK9o3QeR94HoIAIAPbNmAAAoCcMcNzFW6W7EQZQJqnqbRBfaQil1k5TTFB5ZTidX9r8wOCdpnF+IUQBx4DNn6YIAB7zaABw8x89oUqOXjW5lKrpsfD2TwcAAcAnlJz+AxGrU3H5/1Q70FOoiEX3nqA/Y/sRSsqc2KvSuwgAxNffAgDHAwe0GwY4Lu2ezgDO+wAKBiZUu0LtK9sUO5Sxii8+xtL0o6SOVU9ga9/IG0HKpl1nUn1AbVHsUMbS9VcBUoJMfaLYb90GKptWjKFOUtY/OnXdqXBtpnaFARaaIADgbzHRi6EO7OOXQWdc+EycmOp0TjmT6g93vaqkphpgB4iJ3weoDJtWtW7ODACOPRAGaH5Hb0IPKK3g6QPT6RL8x6Oric6g6FWv3mUApZSkQZ8IVhcg53MFcAHAgYcDAPFPqocB6nOqsI9z4rfPhAFuHqGNk86BK5GbFAAcTdlhQqVPlFfdCZxYg86hlNQuy3xbDeDUvNSxXZAnwDgxRwAw2DGkdN2BYwJkdI4fB4CuLUk6aW4ZWK1NVX8HDgoySteKmKOptrwNnBBNZ6DW3RwNLB0XACw8QAMUBrh6IAwAcvs9WCjAXPYJAxyUcx3drT53czQ9FVXN7s6h9AGq6mQFJCr6XJ8rrLJj4WfeBirgoM5wdUs1vyvmAoDmDdsAYA87CrbuQLjs99RXwhQqpBui+kARoBOagAZW0S1Oc6zbdwBwcLQCgI5vhM9pjlaaHk6F0J2E1ZzKc3QOR0gqdigADgP8cgb4Azd8Zm0PMKkg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103" name="Picture 7" descr="C:\Documents and Settings\Administrator\桌面\下载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61921" y="2094833"/>
            <a:ext cx="2255616" cy="22556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14487" y="2799105"/>
            <a:ext cx="7292161" cy="1692996"/>
          </a:xfrm>
        </p:spPr>
        <p:txBody>
          <a:bodyPr>
            <a:noAutofit/>
          </a:bodyPr>
          <a:lstStyle/>
          <a:p>
            <a:pPr algn="ctr" defTabSz="1016000"/>
            <a:r>
              <a:rPr lang="zh-CN" altLang="en-US" sz="4000" b="1" dirty="0">
                <a:solidFill>
                  <a:srgbClr val="E70000"/>
                </a:solidFill>
                <a:latin typeface="Gill Sans MT" panose="020B0502020104020203" pitchFamily="34" charset="0"/>
                <a:ea typeface="微软雅黑" panose="020B0503020204020204" charset="-122"/>
              </a:rPr>
              <a:t>汇报完毕</a:t>
            </a:r>
            <a:br>
              <a:rPr lang="zh-CN" altLang="en-US" sz="4000" b="1" dirty="0">
                <a:solidFill>
                  <a:srgbClr val="E70000"/>
                </a:solidFill>
                <a:latin typeface="Gill Sans MT" panose="020B0502020104020203" pitchFamily="34" charset="0"/>
                <a:ea typeface="微软雅黑" panose="020B0503020204020204" charset="-122"/>
              </a:rPr>
            </a:br>
            <a:r>
              <a:rPr lang="zh-CN" altLang="en-US" sz="4000" b="1" dirty="0">
                <a:solidFill>
                  <a:srgbClr val="E70000"/>
                </a:solidFill>
                <a:latin typeface="Gill Sans MT" panose="020B0502020104020203" pitchFamily="34" charset="0"/>
                <a:ea typeface="微软雅黑" panose="020B0503020204020204" charset="-122"/>
              </a:rPr>
              <a:t/>
            </a:r>
            <a:br>
              <a:rPr lang="zh-CN" altLang="en-US" sz="4000" b="1" dirty="0">
                <a:solidFill>
                  <a:srgbClr val="E70000"/>
                </a:solidFill>
                <a:latin typeface="Gill Sans MT" panose="020B0502020104020203" pitchFamily="34" charset="0"/>
                <a:ea typeface="微软雅黑" panose="020B0503020204020204" charset="-122"/>
              </a:rPr>
            </a:br>
            <a:endParaRPr lang="zh-CN" altLang="en-US" sz="2800" b="1" dirty="0">
              <a:solidFill>
                <a:srgbClr val="E70000"/>
              </a:solidFill>
              <a:latin typeface="Gill Sans MT" panose="020B0502020104020203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Office 主题​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257</Words>
  <Application>Microsoft Office PowerPoint</Application>
  <PresentationFormat>自定义</PresentationFormat>
  <Paragraphs>52</Paragraphs>
  <Slides>9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主题​​</vt:lpstr>
      <vt:lpstr>广东工会会员实名制服务平台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汇报完毕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广东工会会员服务平台建设项目</dc:title>
  <dc:creator>LiuYi</dc:creator>
  <cp:lastModifiedBy>微软用户</cp:lastModifiedBy>
  <cp:revision>2182</cp:revision>
  <dcterms:created xsi:type="dcterms:W3CDTF">2018-06-14T06:30:00Z</dcterms:created>
  <dcterms:modified xsi:type="dcterms:W3CDTF">2020-05-13T02:46:51Z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